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2F0F-851B-46CF-8A93-CF3E56B24CFD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18E0-0E05-4584-ADF1-42CEF26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5172364"/>
            <a:ext cx="11388436" cy="14224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Good morning, I’m here as Coordinator of the Center for Prevention Evaluation and Statistics. Under the leadership of Jane Ungemack, and with a stellar team, we serve the DMHAS PHP data and evaluation needs.  This is our year in review, Ignite style.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It’s been a busy year!</a:t>
            </a:r>
            <a:endParaRPr lang="en-US" sz="60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39" y="175490"/>
            <a:ext cx="8939358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71" y="5320145"/>
            <a:ext cx="10871200" cy="131302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And we </a:t>
            </a:r>
            <a:r>
              <a:rPr lang="en-US" sz="4400" b="1" dirty="0">
                <a:solidFill>
                  <a:srgbClr val="002060"/>
                </a:solidFill>
              </a:rPr>
              <a:t>launched abridged </a:t>
            </a:r>
            <a:r>
              <a:rPr lang="en-US" sz="4400" b="1" dirty="0" smtClean="0">
                <a:solidFill>
                  <a:srgbClr val="002060"/>
                </a:solidFill>
              </a:rPr>
              <a:t>Regional </a:t>
            </a:r>
            <a:r>
              <a:rPr lang="en-US" sz="4400" b="1" dirty="0">
                <a:solidFill>
                  <a:srgbClr val="002060"/>
                </a:solidFill>
              </a:rPr>
              <a:t>Data Stories, </a:t>
            </a:r>
            <a:r>
              <a:rPr lang="en-US" sz="4400" b="1" dirty="0" smtClean="0">
                <a:solidFill>
                  <a:srgbClr val="002060"/>
                </a:solidFill>
              </a:rPr>
              <a:t>interactive </a:t>
            </a:r>
            <a:r>
              <a:rPr lang="en-US" sz="4400" b="1" dirty="0">
                <a:solidFill>
                  <a:srgbClr val="002060"/>
                </a:solidFill>
              </a:rPr>
              <a:t>visualizations </a:t>
            </a:r>
            <a:r>
              <a:rPr lang="en-US" sz="4400" b="1" dirty="0" smtClean="0">
                <a:solidFill>
                  <a:srgbClr val="002060"/>
                </a:solidFill>
              </a:rPr>
              <a:t>with regional </a:t>
            </a:r>
            <a:r>
              <a:rPr lang="en-US" sz="4400" b="1" dirty="0">
                <a:solidFill>
                  <a:srgbClr val="002060"/>
                </a:solidFill>
              </a:rPr>
              <a:t>demographics, behavioral health, </a:t>
            </a:r>
            <a:r>
              <a:rPr lang="en-US" sz="4400" b="1" dirty="0" smtClean="0">
                <a:solidFill>
                  <a:srgbClr val="002060"/>
                </a:solidFill>
              </a:rPr>
              <a:t>and </a:t>
            </a:r>
            <a:r>
              <a:rPr lang="en-US" sz="4400" b="1" dirty="0">
                <a:solidFill>
                  <a:srgbClr val="002060"/>
                </a:solidFill>
              </a:rPr>
              <a:t>school </a:t>
            </a:r>
            <a:r>
              <a:rPr lang="en-US" sz="4400" b="1" dirty="0" smtClean="0">
                <a:solidFill>
                  <a:srgbClr val="002060"/>
                </a:solidFill>
              </a:rPr>
              <a:t>data,                                            as a model for expansion.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48" y="463276"/>
            <a:ext cx="10183046" cy="49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338" y="273927"/>
            <a:ext cx="8977684" cy="478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347" y="5374794"/>
            <a:ext cx="11133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We are particularly excited </a:t>
            </a:r>
            <a:r>
              <a:rPr lang="en-US" sz="2400" b="1" dirty="0" smtClean="0">
                <a:solidFill>
                  <a:srgbClr val="002060"/>
                </a:solidFill>
              </a:rPr>
              <a:t>about </a:t>
            </a:r>
            <a:r>
              <a:rPr lang="en-US" sz="2400" b="1" u="sng" dirty="0" smtClean="0">
                <a:solidFill>
                  <a:srgbClr val="002060"/>
                </a:solidFill>
              </a:rPr>
              <a:t>these </a:t>
            </a:r>
            <a:r>
              <a:rPr lang="en-US" sz="2400" b="1" dirty="0">
                <a:solidFill>
                  <a:srgbClr val="002060"/>
                </a:solidFill>
              </a:rPr>
              <a:t>tools. </a:t>
            </a:r>
            <a:r>
              <a:rPr lang="en-US" sz="2400" b="1" dirty="0" smtClean="0">
                <a:solidFill>
                  <a:srgbClr val="002060"/>
                </a:solidFill>
              </a:rPr>
              <a:t>Once </a:t>
            </a:r>
            <a:r>
              <a:rPr lang="en-US" sz="2400" b="1" dirty="0">
                <a:solidFill>
                  <a:srgbClr val="002060"/>
                </a:solidFill>
              </a:rPr>
              <a:t>expanded, </a:t>
            </a:r>
            <a:r>
              <a:rPr lang="en-US" sz="2400" b="1" dirty="0" smtClean="0">
                <a:solidFill>
                  <a:srgbClr val="002060"/>
                </a:solidFill>
              </a:rPr>
              <a:t>data </a:t>
            </a:r>
            <a:r>
              <a:rPr lang="en-US" sz="2400" b="1" dirty="0">
                <a:solidFill>
                  <a:srgbClr val="002060"/>
                </a:solidFill>
              </a:rPr>
              <a:t>stories, </a:t>
            </a:r>
            <a:r>
              <a:rPr lang="en-US" sz="2400" b="1" dirty="0" smtClean="0">
                <a:solidFill>
                  <a:srgbClr val="002060"/>
                </a:solidFill>
              </a:rPr>
              <a:t>and a linked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interactive </a:t>
            </a:r>
            <a:r>
              <a:rPr lang="en-US" sz="2400" b="1" dirty="0">
                <a:solidFill>
                  <a:srgbClr val="002060"/>
                </a:solidFill>
              </a:rPr>
              <a:t>dashboard, </a:t>
            </a:r>
            <a:r>
              <a:rPr lang="en-US" sz="2400" b="1" dirty="0" smtClean="0">
                <a:solidFill>
                  <a:srgbClr val="002060"/>
                </a:solidFill>
              </a:rPr>
              <a:t>will provide crucial  support the RBHAOs, DMHAS, and prevention partners at all levels.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79" y="5092700"/>
            <a:ext cx="11252200" cy="16129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For our SEOW, a </a:t>
            </a:r>
            <a:r>
              <a:rPr lang="en-US" sz="2400" b="1" dirty="0">
                <a:solidFill>
                  <a:srgbClr val="002060"/>
                </a:solidFill>
              </a:rPr>
              <a:t>quick pivot </a:t>
            </a:r>
            <a:r>
              <a:rPr lang="en-US" sz="2400" b="1" dirty="0" smtClean="0">
                <a:solidFill>
                  <a:srgbClr val="002060"/>
                </a:solidFill>
              </a:rPr>
              <a:t>to </a:t>
            </a:r>
            <a:r>
              <a:rPr lang="en-US" sz="2400" b="1" dirty="0">
                <a:solidFill>
                  <a:srgbClr val="002060"/>
                </a:solidFill>
              </a:rPr>
              <a:t>a virtual </a:t>
            </a:r>
            <a:r>
              <a:rPr lang="en-US" sz="2400" b="1" dirty="0" smtClean="0">
                <a:solidFill>
                  <a:srgbClr val="002060"/>
                </a:solidFill>
              </a:rPr>
              <a:t>meeting format yielded positive results, enhancing participation (33%), and bringing </a:t>
            </a:r>
            <a:r>
              <a:rPr lang="en-US" sz="2400" b="1" dirty="0">
                <a:solidFill>
                  <a:srgbClr val="002060"/>
                </a:solidFill>
              </a:rPr>
              <a:t>new members to the table. </a:t>
            </a:r>
            <a:r>
              <a:rPr lang="en-US" sz="2400" b="1" dirty="0" smtClean="0">
                <a:solidFill>
                  <a:srgbClr val="002060"/>
                </a:solidFill>
              </a:rPr>
              <a:t>The SEOW successfully completed their data driven substance prioritization process                         to inform state planning.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lvl="0" indent="0" algn="ctr">
              <a:buNone/>
            </a:pPr>
            <a:endParaRPr lang="en-US" sz="36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02" y="198938"/>
            <a:ext cx="9136353" cy="46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504871"/>
            <a:ext cx="10706100" cy="12630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To guide DMHAS’ </a:t>
            </a:r>
            <a:r>
              <a:rPr lang="en-US" sz="2400" b="1" u="sng" dirty="0" smtClean="0">
                <a:solidFill>
                  <a:srgbClr val="002060"/>
                </a:solidFill>
              </a:rPr>
              <a:t>regional</a:t>
            </a:r>
            <a:r>
              <a:rPr lang="en-US" sz="2400" b="1" dirty="0" smtClean="0">
                <a:solidFill>
                  <a:srgbClr val="002060"/>
                </a:solidFill>
              </a:rPr>
              <a:t> planning </a:t>
            </a:r>
            <a:r>
              <a:rPr lang="en-US" sz="2400" b="1" dirty="0">
                <a:solidFill>
                  <a:srgbClr val="002060"/>
                </a:solidFill>
              </a:rPr>
              <a:t>process, </a:t>
            </a:r>
            <a:r>
              <a:rPr lang="en-US" sz="2400" b="1" dirty="0" smtClean="0">
                <a:solidFill>
                  <a:srgbClr val="002060"/>
                </a:solidFill>
              </a:rPr>
              <a:t>we re-tooled the DMHAS guidance document. We </a:t>
            </a:r>
            <a:r>
              <a:rPr lang="en-US" sz="2400" b="1" dirty="0">
                <a:solidFill>
                  <a:srgbClr val="002060"/>
                </a:solidFill>
              </a:rPr>
              <a:t>then turned our attention to </a:t>
            </a:r>
            <a:r>
              <a:rPr lang="en-US" sz="2400" b="1" dirty="0" smtClean="0">
                <a:solidFill>
                  <a:srgbClr val="002060"/>
                </a:solidFill>
              </a:rPr>
              <a:t>developing customizable </a:t>
            </a:r>
            <a:r>
              <a:rPr lang="en-US" sz="2400" b="1" dirty="0">
                <a:solidFill>
                  <a:srgbClr val="002060"/>
                </a:solidFill>
              </a:rPr>
              <a:t>regional </a:t>
            </a:r>
            <a:r>
              <a:rPr lang="en-US" sz="2400" b="1" dirty="0" smtClean="0">
                <a:solidFill>
                  <a:srgbClr val="002060"/>
                </a:solidFill>
              </a:rPr>
              <a:t>epi profile </a:t>
            </a:r>
            <a:r>
              <a:rPr lang="en-US" sz="2400" b="1" dirty="0">
                <a:solidFill>
                  <a:srgbClr val="002060"/>
                </a:solidFill>
              </a:rPr>
              <a:t>templates, </a:t>
            </a:r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400" b="1" dirty="0">
                <a:solidFill>
                  <a:srgbClr val="002060"/>
                </a:solidFill>
              </a:rPr>
              <a:t>data workbook, </a:t>
            </a:r>
            <a:r>
              <a:rPr lang="en-US" sz="2400" b="1" dirty="0" smtClean="0">
                <a:solidFill>
                  <a:srgbClr val="002060"/>
                </a:solidFill>
              </a:rPr>
              <a:t>and </a:t>
            </a:r>
            <a:r>
              <a:rPr lang="en-US" sz="2400" b="1" dirty="0">
                <a:solidFill>
                  <a:srgbClr val="002060"/>
                </a:solidFill>
              </a:rPr>
              <a:t>companion </a:t>
            </a:r>
            <a:r>
              <a:rPr lang="en-US" sz="2400" b="1" dirty="0" smtClean="0">
                <a:solidFill>
                  <a:srgbClr val="002060"/>
                </a:solidFill>
              </a:rPr>
              <a:t>data, to support this </a:t>
            </a:r>
            <a:r>
              <a:rPr lang="en-US" sz="2400" b="1" dirty="0">
                <a:solidFill>
                  <a:srgbClr val="002060"/>
                </a:solidFill>
              </a:rPr>
              <a:t>process.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46" y="304800"/>
            <a:ext cx="8861208" cy="48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7" y="5594783"/>
            <a:ext cx="10991850" cy="1263217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O</a:t>
            </a:r>
            <a:r>
              <a:rPr lang="en-US" sz="4400" b="1" dirty="0" smtClean="0">
                <a:solidFill>
                  <a:srgbClr val="002060"/>
                </a:solidFill>
              </a:rPr>
              <a:t>ur </a:t>
            </a:r>
            <a:r>
              <a:rPr lang="en-US" sz="4400" b="1" dirty="0">
                <a:solidFill>
                  <a:srgbClr val="002060"/>
                </a:solidFill>
              </a:rPr>
              <a:t>Local Evaluator Workgroup (LEW) </a:t>
            </a:r>
            <a:r>
              <a:rPr lang="en-US" sz="4400" b="1" dirty="0" smtClean="0">
                <a:solidFill>
                  <a:srgbClr val="002060"/>
                </a:solidFill>
              </a:rPr>
              <a:t>offered crucial peer support during COVID, and </a:t>
            </a:r>
            <a:r>
              <a:rPr lang="en-US" sz="4400" b="1" dirty="0">
                <a:solidFill>
                  <a:srgbClr val="002060"/>
                </a:solidFill>
              </a:rPr>
              <a:t>guided community </a:t>
            </a:r>
            <a:r>
              <a:rPr lang="en-US" sz="4400" b="1" dirty="0" smtClean="0">
                <a:solidFill>
                  <a:srgbClr val="002060"/>
                </a:solidFill>
              </a:rPr>
              <a:t>coalitions in COVID-responsive </a:t>
            </a:r>
            <a:r>
              <a:rPr lang="en-US" sz="4400" b="1" dirty="0">
                <a:solidFill>
                  <a:srgbClr val="002060"/>
                </a:solidFill>
              </a:rPr>
              <a:t>data collection and survey practices. </a:t>
            </a:r>
            <a:r>
              <a:rPr lang="en-US" sz="4400" b="1" dirty="0" smtClean="0">
                <a:solidFill>
                  <a:srgbClr val="002060"/>
                </a:solidFill>
              </a:rPr>
              <a:t>Their </a:t>
            </a:r>
            <a:r>
              <a:rPr lang="en-US" sz="4400" b="1" dirty="0">
                <a:solidFill>
                  <a:srgbClr val="002060"/>
                </a:solidFill>
              </a:rPr>
              <a:t>expertise </a:t>
            </a:r>
            <a:r>
              <a:rPr lang="en-US" sz="4400" b="1" dirty="0" smtClean="0">
                <a:solidFill>
                  <a:srgbClr val="002060"/>
                </a:solidFill>
              </a:rPr>
              <a:t>was integral to the success of the                                             PFS Virtual Focus </a:t>
            </a:r>
            <a:r>
              <a:rPr lang="en-US" sz="4400" b="1" dirty="0">
                <a:solidFill>
                  <a:srgbClr val="002060"/>
                </a:solidFill>
              </a:rPr>
              <a:t>Group </a:t>
            </a:r>
            <a:r>
              <a:rPr lang="en-US" sz="4400" b="1" dirty="0" smtClean="0">
                <a:solidFill>
                  <a:srgbClr val="002060"/>
                </a:solidFill>
              </a:rPr>
              <a:t>initiative.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39" y="193965"/>
            <a:ext cx="9656005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5018"/>
            <a:ext cx="11830049" cy="877454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The SOR-funded evaluation of </a:t>
            </a:r>
            <a:r>
              <a:rPr lang="en-US" sz="4400" b="1" dirty="0" smtClean="0">
                <a:solidFill>
                  <a:srgbClr val="002060"/>
                </a:solidFill>
              </a:rPr>
              <a:t>Change </a:t>
            </a:r>
            <a:r>
              <a:rPr lang="en-US" sz="4400" b="1" dirty="0">
                <a:solidFill>
                  <a:srgbClr val="002060"/>
                </a:solidFill>
              </a:rPr>
              <a:t>the Script assessed reach, satisfaction, and behavior </a:t>
            </a:r>
            <a:r>
              <a:rPr lang="en-US" sz="4400" b="1" dirty="0" smtClean="0">
                <a:solidFill>
                  <a:srgbClr val="002060"/>
                </a:solidFill>
              </a:rPr>
              <a:t>change through </a:t>
            </a:r>
            <a:r>
              <a:rPr lang="en-US" sz="4400" b="1" dirty="0">
                <a:solidFill>
                  <a:srgbClr val="002060"/>
                </a:solidFill>
              </a:rPr>
              <a:t>stakeholder a</a:t>
            </a:r>
            <a:r>
              <a:rPr lang="en-US" sz="4400" b="1" dirty="0" smtClean="0">
                <a:solidFill>
                  <a:srgbClr val="002060"/>
                </a:solidFill>
              </a:rPr>
              <a:t>nd consumer </a:t>
            </a:r>
            <a:r>
              <a:rPr lang="en-US" sz="4400" b="1" dirty="0">
                <a:solidFill>
                  <a:srgbClr val="002060"/>
                </a:solidFill>
              </a:rPr>
              <a:t>surveys, </a:t>
            </a:r>
            <a:r>
              <a:rPr lang="en-US" sz="4400" b="1" dirty="0" smtClean="0">
                <a:solidFill>
                  <a:srgbClr val="002060"/>
                </a:solidFill>
              </a:rPr>
              <a:t>and process evaluation,                            all of this in collaboration with the CT Clearinghouse.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685" y="184728"/>
            <a:ext cx="9734678" cy="53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01" y="5548601"/>
            <a:ext cx="11523133" cy="130939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We also collected data. The Young </a:t>
            </a:r>
            <a:r>
              <a:rPr lang="en-US" sz="4400" b="1" dirty="0">
                <a:solidFill>
                  <a:srgbClr val="002060"/>
                </a:solidFill>
              </a:rPr>
              <a:t>Adults Statewide Survey (YASS</a:t>
            </a:r>
            <a:r>
              <a:rPr lang="en-US" sz="4400" b="1" dirty="0" smtClean="0">
                <a:solidFill>
                  <a:srgbClr val="002060"/>
                </a:solidFill>
              </a:rPr>
              <a:t>) assessed behavioral health </a:t>
            </a:r>
            <a:r>
              <a:rPr lang="en-US" sz="4400" b="1" dirty="0">
                <a:solidFill>
                  <a:srgbClr val="002060"/>
                </a:solidFill>
              </a:rPr>
              <a:t>and COVID </a:t>
            </a:r>
            <a:r>
              <a:rPr lang="en-US" sz="4400" b="1" dirty="0" smtClean="0">
                <a:solidFill>
                  <a:srgbClr val="002060"/>
                </a:solidFill>
              </a:rPr>
              <a:t>impacts among CT’s </a:t>
            </a:r>
            <a:r>
              <a:rPr lang="en-US" sz="4400" b="1" dirty="0">
                <a:solidFill>
                  <a:srgbClr val="002060"/>
                </a:solidFill>
              </a:rPr>
              <a:t>18-25 year olds. </a:t>
            </a:r>
            <a:r>
              <a:rPr lang="en-US" sz="4400" b="1" dirty="0" smtClean="0">
                <a:solidFill>
                  <a:srgbClr val="002060"/>
                </a:solidFill>
              </a:rPr>
              <a:t>Through </a:t>
            </a:r>
            <a:r>
              <a:rPr lang="en-US" sz="4400" b="1" dirty="0">
                <a:solidFill>
                  <a:srgbClr val="002060"/>
                </a:solidFill>
              </a:rPr>
              <a:t>FaceBook ads and </a:t>
            </a:r>
            <a:r>
              <a:rPr lang="en-US" sz="4400" b="1" dirty="0" smtClean="0">
                <a:solidFill>
                  <a:srgbClr val="002060"/>
                </a:solidFill>
              </a:rPr>
              <a:t>partner outreach, we </a:t>
            </a:r>
            <a:r>
              <a:rPr lang="en-US" sz="4400" b="1" dirty="0">
                <a:solidFill>
                  <a:srgbClr val="002060"/>
                </a:solidFill>
              </a:rPr>
              <a:t>garnered over 1200 responses, </a:t>
            </a:r>
            <a:r>
              <a:rPr lang="en-US" sz="4400" b="1" dirty="0" smtClean="0">
                <a:solidFill>
                  <a:srgbClr val="002060"/>
                </a:solidFill>
              </a:rPr>
              <a:t>addressed a data gap,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and gained insight into the experience of CT’s young adults. </a:t>
            </a:r>
            <a:endParaRPr lang="en-US" sz="4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78" y="90822"/>
            <a:ext cx="9351181" cy="51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48" y="5654194"/>
            <a:ext cx="10964333" cy="1088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And </a:t>
            </a:r>
            <a:r>
              <a:rPr lang="en-US" sz="2400" b="1" dirty="0" smtClean="0">
                <a:solidFill>
                  <a:srgbClr val="002060"/>
                </a:solidFill>
              </a:rPr>
              <a:t>of course our </a:t>
            </a:r>
            <a:r>
              <a:rPr lang="en-US" sz="2400" b="1" dirty="0">
                <a:solidFill>
                  <a:srgbClr val="002060"/>
                </a:solidFill>
              </a:rPr>
              <a:t>biennial key informant </a:t>
            </a:r>
            <a:r>
              <a:rPr lang="en-US" sz="2400" b="1" dirty="0" smtClean="0">
                <a:solidFill>
                  <a:srgbClr val="002060"/>
                </a:solidFill>
              </a:rPr>
              <a:t>Community </a:t>
            </a:r>
            <a:r>
              <a:rPr lang="en-US" sz="2400" b="1" dirty="0">
                <a:solidFill>
                  <a:srgbClr val="002060"/>
                </a:solidFill>
              </a:rPr>
              <a:t>Readiness Survey, </a:t>
            </a:r>
            <a:r>
              <a:rPr lang="en-US" sz="2400" b="1" dirty="0" smtClean="0">
                <a:solidFill>
                  <a:srgbClr val="002060"/>
                </a:solidFill>
              </a:rPr>
              <a:t>expanded to assess </a:t>
            </a:r>
            <a:r>
              <a:rPr lang="en-US" sz="2400" b="1" dirty="0">
                <a:solidFill>
                  <a:srgbClr val="002060"/>
                </a:solidFill>
              </a:rPr>
              <a:t>mental health, suicide and problem gambling. </a:t>
            </a:r>
            <a:r>
              <a:rPr lang="en-US" sz="2400" b="1" dirty="0" smtClean="0">
                <a:solidFill>
                  <a:srgbClr val="002060"/>
                </a:solidFill>
              </a:rPr>
              <a:t>2020 </a:t>
            </a:r>
            <a:r>
              <a:rPr lang="en-US" sz="2400" b="1" dirty="0">
                <a:solidFill>
                  <a:srgbClr val="002060"/>
                </a:solidFill>
              </a:rPr>
              <a:t>was largest </a:t>
            </a:r>
            <a:r>
              <a:rPr lang="en-US" sz="2400" b="1" dirty="0" smtClean="0">
                <a:solidFill>
                  <a:srgbClr val="002060"/>
                </a:solidFill>
              </a:rPr>
              <a:t>response ever, with the </a:t>
            </a:r>
            <a:r>
              <a:rPr lang="en-US" sz="2400" b="1" dirty="0">
                <a:solidFill>
                  <a:srgbClr val="002060"/>
                </a:solidFill>
              </a:rPr>
              <a:t>most complete statewide </a:t>
            </a:r>
            <a:r>
              <a:rPr lang="en-US" sz="2400" b="1" dirty="0" smtClean="0">
                <a:solidFill>
                  <a:srgbClr val="002060"/>
                </a:solidFill>
              </a:rPr>
              <a:t>coverage, thanks to our RBHAO partners.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95" y="75431"/>
            <a:ext cx="9488240" cy="52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81" y="5523346"/>
            <a:ext cx="10515600" cy="122843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With health equity and social justice </a:t>
            </a:r>
            <a:r>
              <a:rPr lang="en-US" sz="4400" b="1" dirty="0" smtClean="0">
                <a:solidFill>
                  <a:srgbClr val="002060"/>
                </a:solidFill>
              </a:rPr>
              <a:t>as touchpoints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smtClean="0">
                <a:solidFill>
                  <a:srgbClr val="002060"/>
                </a:solidFill>
              </a:rPr>
              <a:t>we </a:t>
            </a:r>
            <a:r>
              <a:rPr lang="en-US" sz="4400" b="1" dirty="0">
                <a:solidFill>
                  <a:srgbClr val="002060"/>
                </a:solidFill>
              </a:rPr>
              <a:t>honed our data </a:t>
            </a:r>
            <a:r>
              <a:rPr lang="en-US" sz="4400" b="1" dirty="0" smtClean="0">
                <a:solidFill>
                  <a:srgbClr val="002060"/>
                </a:solidFill>
              </a:rPr>
              <a:t>focus. Taking </a:t>
            </a:r>
            <a:r>
              <a:rPr lang="en-US" sz="4400" b="1" dirty="0">
                <a:solidFill>
                  <a:srgbClr val="002060"/>
                </a:solidFill>
              </a:rPr>
              <a:t>our cues from </a:t>
            </a:r>
            <a:r>
              <a:rPr lang="en-US" sz="4400" b="1" dirty="0" smtClean="0">
                <a:solidFill>
                  <a:srgbClr val="002060"/>
                </a:solidFill>
              </a:rPr>
              <a:t>our partners, we began to examine CRS and other data through this lens, and applied </a:t>
            </a:r>
            <a:r>
              <a:rPr lang="en-US" sz="4400" b="1" dirty="0">
                <a:solidFill>
                  <a:srgbClr val="002060"/>
                </a:solidFill>
              </a:rPr>
              <a:t>the 5 </a:t>
            </a:r>
            <a:r>
              <a:rPr lang="en-US" sz="4400" b="1" dirty="0" smtClean="0">
                <a:solidFill>
                  <a:srgbClr val="002060"/>
                </a:solidFill>
              </a:rPr>
              <a:t>Connecticuts to our                                   sampling and data collection. 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75" y="229369"/>
            <a:ext cx="9216613" cy="51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2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69" y="4692072"/>
            <a:ext cx="11675534" cy="207120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200" b="1" dirty="0">
                <a:solidFill>
                  <a:srgbClr val="002060"/>
                </a:solidFill>
              </a:rPr>
              <a:t>We grew as a team, and honed our plans for </a:t>
            </a:r>
            <a:r>
              <a:rPr lang="en-US" sz="2200" b="1" dirty="0" smtClean="0">
                <a:solidFill>
                  <a:srgbClr val="002060"/>
                </a:solidFill>
              </a:rPr>
              <a:t>2021. Among them:</a:t>
            </a:r>
          </a:p>
          <a:p>
            <a:pPr marL="0" lvl="0" indent="0" algn="ct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Broaden </a:t>
            </a:r>
            <a:r>
              <a:rPr lang="en-US" sz="2200" b="1" dirty="0">
                <a:solidFill>
                  <a:srgbClr val="002060"/>
                </a:solidFill>
              </a:rPr>
              <a:t>the SEOW focus to </a:t>
            </a:r>
            <a:r>
              <a:rPr lang="en-US" sz="2200" b="1" dirty="0" smtClean="0">
                <a:solidFill>
                  <a:srgbClr val="002060"/>
                </a:solidFill>
              </a:rPr>
              <a:t>address mental </a:t>
            </a:r>
            <a:r>
              <a:rPr lang="en-US" sz="2200" b="1" dirty="0">
                <a:solidFill>
                  <a:srgbClr val="002060"/>
                </a:solidFill>
              </a:rPr>
              <a:t>health and ACES, </a:t>
            </a:r>
            <a:r>
              <a:rPr lang="en-US" sz="2200" b="1" dirty="0" smtClean="0">
                <a:solidFill>
                  <a:srgbClr val="002060"/>
                </a:solidFill>
              </a:rPr>
              <a:t>health disparities and equity;</a:t>
            </a:r>
          </a:p>
          <a:p>
            <a:pPr marL="0" lvl="0" indent="0" algn="ct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Enhance </a:t>
            </a:r>
            <a:r>
              <a:rPr lang="en-US" sz="2200" b="1" dirty="0">
                <a:solidFill>
                  <a:srgbClr val="002060"/>
                </a:solidFill>
              </a:rPr>
              <a:t>local data </a:t>
            </a:r>
            <a:r>
              <a:rPr lang="en-US" sz="2200" b="1" dirty="0" smtClean="0">
                <a:solidFill>
                  <a:srgbClr val="002060"/>
                </a:solidFill>
              </a:rPr>
              <a:t>availability and capacity; </a:t>
            </a:r>
          </a:p>
          <a:p>
            <a:pPr marL="0" lvl="0" indent="0" algn="ctr">
              <a:buNone/>
            </a:pPr>
            <a:r>
              <a:rPr lang="en-US" sz="2200" b="1" dirty="0">
                <a:solidFill>
                  <a:srgbClr val="002060"/>
                </a:solidFill>
              </a:rPr>
              <a:t>E</a:t>
            </a:r>
            <a:r>
              <a:rPr lang="en-US" sz="2200" b="1" dirty="0" smtClean="0">
                <a:solidFill>
                  <a:srgbClr val="002060"/>
                </a:solidFill>
              </a:rPr>
              <a:t>mpower and expand the LEW;</a:t>
            </a:r>
          </a:p>
          <a:p>
            <a:pPr marL="0" lvl="0" indent="0" algn="ctr">
              <a:buNone/>
            </a:pPr>
            <a:r>
              <a:rPr lang="en-US" sz="2200" b="1" dirty="0" smtClean="0">
                <a:solidFill>
                  <a:srgbClr val="002060"/>
                </a:solidFill>
              </a:rPr>
              <a:t>and plan for the CRS 2022.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77" y="99741"/>
            <a:ext cx="8050517" cy="45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65" y="5735782"/>
            <a:ext cx="11159836" cy="86605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2020, it </a:t>
            </a:r>
            <a:r>
              <a:rPr lang="en-US" sz="4400" b="1" dirty="0">
                <a:solidFill>
                  <a:srgbClr val="002060"/>
                </a:solidFill>
              </a:rPr>
              <a:t>was the year of COVID, and more. </a:t>
            </a:r>
            <a:r>
              <a:rPr lang="en-US" sz="4400" b="1" dirty="0" smtClean="0">
                <a:solidFill>
                  <a:srgbClr val="002060"/>
                </a:solidFill>
              </a:rPr>
              <a:t>With </a:t>
            </a:r>
            <a:r>
              <a:rPr lang="en-US" sz="4400" b="1" dirty="0">
                <a:solidFill>
                  <a:srgbClr val="002060"/>
                </a:solidFill>
              </a:rPr>
              <a:t>our strategic plan as rudder, </a:t>
            </a:r>
            <a:r>
              <a:rPr lang="en-US" sz="4400" b="1" dirty="0" smtClean="0">
                <a:solidFill>
                  <a:srgbClr val="002060"/>
                </a:solidFill>
              </a:rPr>
              <a:t>CPES</a:t>
            </a:r>
            <a:r>
              <a:rPr lang="en-US" sz="4400" b="1" dirty="0">
                <a:solidFill>
                  <a:srgbClr val="002060"/>
                </a:solidFill>
              </a:rPr>
              <a:t>, like all of you, navigated the shift </a:t>
            </a:r>
            <a:r>
              <a:rPr lang="en-US" sz="4400" b="1" dirty="0" smtClean="0">
                <a:solidFill>
                  <a:srgbClr val="002060"/>
                </a:solidFill>
              </a:rPr>
              <a:t>to </a:t>
            </a:r>
            <a:r>
              <a:rPr lang="en-US" sz="4400" b="1" dirty="0">
                <a:solidFill>
                  <a:srgbClr val="002060"/>
                </a:solidFill>
              </a:rPr>
              <a:t>social distance, telework, </a:t>
            </a:r>
            <a:r>
              <a:rPr lang="en-US" sz="4400" b="1" dirty="0" smtClean="0">
                <a:solidFill>
                  <a:srgbClr val="002060"/>
                </a:solidFill>
              </a:rPr>
              <a:t>virtual </a:t>
            </a:r>
            <a:r>
              <a:rPr lang="en-US" sz="4400" b="1" dirty="0">
                <a:solidFill>
                  <a:srgbClr val="002060"/>
                </a:solidFill>
              </a:rPr>
              <a:t>prevention, </a:t>
            </a:r>
            <a:r>
              <a:rPr lang="en-US" sz="4400" b="1" dirty="0" smtClean="0">
                <a:solidFill>
                  <a:srgbClr val="002060"/>
                </a:solidFill>
              </a:rPr>
              <a:t>and re-defining the work-life </a:t>
            </a:r>
            <a:r>
              <a:rPr lang="en-US" sz="4400" b="1" dirty="0">
                <a:solidFill>
                  <a:srgbClr val="002060"/>
                </a:solidFill>
              </a:rPr>
              <a:t>balance. </a:t>
            </a:r>
            <a:endParaRPr lang="en-US" sz="4400" dirty="0">
              <a:solidFill>
                <a:srgbClr val="002060"/>
              </a:solidFill>
            </a:endParaRPr>
          </a:p>
          <a:p>
            <a:pPr algn="ctr"/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23" y="360219"/>
            <a:ext cx="9312920" cy="51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5671127"/>
            <a:ext cx="10515600" cy="10714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Yes, it’s </a:t>
            </a:r>
            <a:r>
              <a:rPr lang="en-US" sz="2400" b="1" dirty="0">
                <a:solidFill>
                  <a:srgbClr val="002060"/>
                </a:solidFill>
              </a:rPr>
              <a:t>been a busy year, </a:t>
            </a:r>
            <a:r>
              <a:rPr lang="en-US" sz="2400" b="1" dirty="0" smtClean="0">
                <a:solidFill>
                  <a:srgbClr val="002060"/>
                </a:solidFill>
              </a:rPr>
              <a:t>productive </a:t>
            </a:r>
            <a:r>
              <a:rPr lang="en-US" sz="2400" b="1" dirty="0">
                <a:solidFill>
                  <a:srgbClr val="002060"/>
                </a:solidFill>
              </a:rPr>
              <a:t>and formative. </a:t>
            </a:r>
            <a:r>
              <a:rPr lang="en-US" sz="2400" b="1" dirty="0" smtClean="0">
                <a:solidFill>
                  <a:srgbClr val="002060"/>
                </a:solidFill>
              </a:rPr>
              <a:t>We </a:t>
            </a:r>
            <a:r>
              <a:rPr lang="en-US" sz="2400" b="1" dirty="0">
                <a:solidFill>
                  <a:srgbClr val="002060"/>
                </a:solidFill>
              </a:rPr>
              <a:t>are proud of </a:t>
            </a:r>
            <a:r>
              <a:rPr lang="en-US" sz="2400" b="1" dirty="0" smtClean="0">
                <a:solidFill>
                  <a:srgbClr val="002060"/>
                </a:solidFill>
              </a:rPr>
              <a:t>ourselves and our </a:t>
            </a:r>
            <a:r>
              <a:rPr lang="en-US" sz="2400" b="1" dirty="0">
                <a:solidFill>
                  <a:srgbClr val="002060"/>
                </a:solidFill>
              </a:rPr>
              <a:t>partners, </a:t>
            </a:r>
            <a:r>
              <a:rPr lang="en-US" sz="2400" b="1" dirty="0" smtClean="0">
                <a:solidFill>
                  <a:srgbClr val="002060"/>
                </a:solidFill>
              </a:rPr>
              <a:t>our partnership. And we’re </a:t>
            </a:r>
            <a:r>
              <a:rPr lang="en-US" sz="2400" b="1" dirty="0">
                <a:solidFill>
                  <a:srgbClr val="002060"/>
                </a:solidFill>
              </a:rPr>
              <a:t>excited for </a:t>
            </a:r>
            <a:r>
              <a:rPr lang="en-US" sz="2400" b="1" dirty="0" smtClean="0">
                <a:solidFill>
                  <a:srgbClr val="002060"/>
                </a:solidFill>
              </a:rPr>
              <a:t>the                          important work to come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in </a:t>
            </a:r>
            <a:r>
              <a:rPr lang="en-US" sz="2400" b="1" dirty="0">
                <a:solidFill>
                  <a:srgbClr val="002060"/>
                </a:solidFill>
              </a:rPr>
              <a:t>collaboration with you all. 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                   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17" y="185866"/>
            <a:ext cx="9776166" cy="54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69527"/>
            <a:ext cx="10515600" cy="1117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Just days after our DMHAS site </a:t>
            </a:r>
            <a:r>
              <a:rPr lang="en-US" sz="4400" b="1" dirty="0" smtClean="0">
                <a:solidFill>
                  <a:srgbClr val="002060"/>
                </a:solidFill>
              </a:rPr>
              <a:t>visit, </a:t>
            </a:r>
            <a:r>
              <a:rPr lang="en-US" sz="4400" b="1" dirty="0">
                <a:solidFill>
                  <a:srgbClr val="002060"/>
                </a:solidFill>
              </a:rPr>
              <a:t>we shifted </a:t>
            </a:r>
            <a:r>
              <a:rPr lang="en-US" sz="4400" b="1" dirty="0" smtClean="0">
                <a:solidFill>
                  <a:srgbClr val="002060"/>
                </a:solidFill>
              </a:rPr>
              <a:t>abruptly to </a:t>
            </a:r>
            <a:r>
              <a:rPr lang="en-US" sz="4400" b="1" dirty="0">
                <a:solidFill>
                  <a:srgbClr val="002060"/>
                </a:solidFill>
              </a:rPr>
              <a:t>the </a:t>
            </a:r>
            <a:r>
              <a:rPr lang="en-US" sz="4400" b="1" dirty="0" smtClean="0">
                <a:solidFill>
                  <a:srgbClr val="002060"/>
                </a:solidFill>
              </a:rPr>
              <a:t>work </a:t>
            </a:r>
            <a:r>
              <a:rPr lang="en-US" sz="4400" b="1" dirty="0">
                <a:solidFill>
                  <a:srgbClr val="002060"/>
                </a:solidFill>
              </a:rPr>
              <a:t>from </a:t>
            </a:r>
            <a:r>
              <a:rPr lang="en-US" sz="4400" b="1" dirty="0" smtClean="0">
                <a:solidFill>
                  <a:srgbClr val="002060"/>
                </a:solidFill>
              </a:rPr>
              <a:t>home model</a:t>
            </a:r>
            <a:r>
              <a:rPr lang="en-US" sz="4400" b="1" dirty="0">
                <a:solidFill>
                  <a:srgbClr val="002060"/>
                </a:solidFill>
              </a:rPr>
              <a:t>. </a:t>
            </a:r>
            <a:r>
              <a:rPr lang="en-US" sz="4400" b="1" dirty="0" smtClean="0">
                <a:solidFill>
                  <a:srgbClr val="002060"/>
                </a:solidFill>
              </a:rPr>
              <a:t>Puzzling </a:t>
            </a:r>
            <a:r>
              <a:rPr lang="en-US" sz="4400" b="1" dirty="0">
                <a:solidFill>
                  <a:srgbClr val="002060"/>
                </a:solidFill>
              </a:rPr>
              <a:t>through Zoom and Teams, mute and unmute, </a:t>
            </a:r>
            <a:r>
              <a:rPr lang="en-US" sz="4400" b="1" dirty="0" smtClean="0">
                <a:solidFill>
                  <a:srgbClr val="002060"/>
                </a:solidFill>
              </a:rPr>
              <a:t>screen sharing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smtClean="0">
                <a:solidFill>
                  <a:srgbClr val="002060"/>
                </a:solidFill>
              </a:rPr>
              <a:t>and the dreaded echo, </a:t>
            </a:r>
            <a:r>
              <a:rPr lang="en-US" sz="4400" b="1" dirty="0">
                <a:solidFill>
                  <a:srgbClr val="002060"/>
                </a:solidFill>
              </a:rPr>
              <a:t>we learned quickly </a:t>
            </a:r>
            <a:r>
              <a:rPr lang="en-US" sz="4400" b="1" dirty="0" smtClean="0">
                <a:solidFill>
                  <a:srgbClr val="002060"/>
                </a:solidFill>
              </a:rPr>
              <a:t>how </a:t>
            </a:r>
            <a:r>
              <a:rPr lang="en-US" sz="4400" b="1" dirty="0">
                <a:solidFill>
                  <a:srgbClr val="002060"/>
                </a:solidFill>
              </a:rPr>
              <a:t>to stay connected.  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552" y="275551"/>
            <a:ext cx="8994895" cy="50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76894"/>
            <a:ext cx="10515600" cy="120703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Collaboration with our partners was </a:t>
            </a:r>
            <a:r>
              <a:rPr lang="en-US" sz="4400" b="1" dirty="0" smtClean="0">
                <a:solidFill>
                  <a:srgbClr val="002060"/>
                </a:solidFill>
              </a:rPr>
              <a:t>crucial. While </a:t>
            </a:r>
            <a:r>
              <a:rPr lang="en-US" sz="4400" b="1" dirty="0">
                <a:solidFill>
                  <a:srgbClr val="002060"/>
                </a:solidFill>
              </a:rPr>
              <a:t>we worked in </a:t>
            </a:r>
            <a:r>
              <a:rPr lang="en-US" sz="4400" b="1" dirty="0" smtClean="0">
                <a:solidFill>
                  <a:srgbClr val="002060"/>
                </a:solidFill>
              </a:rPr>
              <a:t>isolation, we </a:t>
            </a:r>
            <a:r>
              <a:rPr lang="en-US" sz="4400" b="1" dirty="0">
                <a:solidFill>
                  <a:srgbClr val="002060"/>
                </a:solidFill>
              </a:rPr>
              <a:t>did not </a:t>
            </a:r>
            <a:r>
              <a:rPr lang="en-US" sz="4400" b="1" dirty="0" smtClean="0">
                <a:solidFill>
                  <a:srgbClr val="002060"/>
                </a:solidFill>
              </a:rPr>
              <a:t>work alone</a:t>
            </a:r>
            <a:r>
              <a:rPr lang="en-US" sz="4400" b="1" dirty="0">
                <a:solidFill>
                  <a:srgbClr val="002060"/>
                </a:solidFill>
              </a:rPr>
              <a:t>, but as connected </a:t>
            </a:r>
            <a:r>
              <a:rPr lang="en-US" sz="4400" b="1" dirty="0" smtClean="0">
                <a:solidFill>
                  <a:srgbClr val="002060"/>
                </a:solidFill>
              </a:rPr>
              <a:t>elements </a:t>
            </a:r>
            <a:r>
              <a:rPr lang="en-US" sz="4400" b="1" dirty="0">
                <a:solidFill>
                  <a:srgbClr val="002060"/>
                </a:solidFill>
              </a:rPr>
              <a:t>of </a:t>
            </a:r>
            <a:r>
              <a:rPr lang="en-US" sz="4400" b="1" dirty="0" smtClean="0">
                <a:solidFill>
                  <a:srgbClr val="002060"/>
                </a:solidFill>
              </a:rPr>
              <a:t> CT’s prevention infrastructure. Together, we compiled and interpreted </a:t>
            </a:r>
            <a:r>
              <a:rPr lang="en-US" sz="4400" b="1" dirty="0">
                <a:solidFill>
                  <a:srgbClr val="002060"/>
                </a:solidFill>
              </a:rPr>
              <a:t>data, </a:t>
            </a:r>
            <a:r>
              <a:rPr lang="en-US" sz="4400" b="1" dirty="0" smtClean="0">
                <a:solidFill>
                  <a:srgbClr val="002060"/>
                </a:solidFill>
              </a:rPr>
              <a:t>convened </a:t>
            </a:r>
            <a:r>
              <a:rPr lang="en-US" sz="4400" b="1" dirty="0">
                <a:solidFill>
                  <a:srgbClr val="002060"/>
                </a:solidFill>
              </a:rPr>
              <a:t>workgroups, </a:t>
            </a:r>
            <a:r>
              <a:rPr lang="en-US" sz="4400" b="1" dirty="0" smtClean="0">
                <a:solidFill>
                  <a:srgbClr val="002060"/>
                </a:solidFill>
              </a:rPr>
              <a:t>evaluated efforts, and supported prevention. </a:t>
            </a:r>
            <a:endParaRPr lang="en-US" sz="4400" dirty="0">
              <a:solidFill>
                <a:srgbClr val="002060"/>
              </a:solidFill>
            </a:endParaRPr>
          </a:p>
          <a:p>
            <a:pPr algn="ctr"/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7" y="159327"/>
            <a:ext cx="9032366" cy="48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3969"/>
            <a:ext cx="10515600" cy="13635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Our SEOW </a:t>
            </a:r>
            <a:r>
              <a:rPr lang="en-US" sz="2400" b="1" dirty="0" smtClean="0">
                <a:solidFill>
                  <a:srgbClr val="002060"/>
                </a:solidFill>
              </a:rPr>
              <a:t>embodied collaboration. And with RBHAO outreach, </a:t>
            </a:r>
            <a:r>
              <a:rPr lang="en-US" sz="2400" b="1" dirty="0">
                <a:solidFill>
                  <a:srgbClr val="002060"/>
                </a:solidFill>
              </a:rPr>
              <a:t>w</a:t>
            </a:r>
            <a:r>
              <a:rPr lang="en-US" sz="2400" b="1" dirty="0" smtClean="0">
                <a:solidFill>
                  <a:srgbClr val="002060"/>
                </a:solidFill>
              </a:rPr>
              <a:t>e conducted the Community Readiness and Young Adult Surveys. We </a:t>
            </a:r>
            <a:r>
              <a:rPr lang="en-US" sz="2400" b="1" dirty="0">
                <a:solidFill>
                  <a:srgbClr val="002060"/>
                </a:solidFill>
              </a:rPr>
              <a:t>provided </a:t>
            </a:r>
            <a:r>
              <a:rPr lang="en-US" sz="2400" b="1" dirty="0" smtClean="0">
                <a:solidFill>
                  <a:srgbClr val="002060"/>
                </a:solidFill>
              </a:rPr>
              <a:t>coalition support with TTASC, explored evaluation with GPP, and evaluated Change </a:t>
            </a:r>
            <a:r>
              <a:rPr lang="en-US" sz="2400" b="1" dirty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Script with the Clearinghouse.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2" y="153169"/>
            <a:ext cx="9005455" cy="48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749" y="5310910"/>
            <a:ext cx="10809051" cy="13577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Communication was the lifeline of that work, </a:t>
            </a:r>
            <a:r>
              <a:rPr lang="en-US" sz="4400" b="1" dirty="0" smtClean="0">
                <a:solidFill>
                  <a:srgbClr val="002060"/>
                </a:solidFill>
              </a:rPr>
              <a:t>and </a:t>
            </a:r>
            <a:r>
              <a:rPr lang="en-US" sz="4400" b="1" dirty="0">
                <a:solidFill>
                  <a:srgbClr val="002060"/>
                </a:solidFill>
              </a:rPr>
              <a:t>despite the “distance,” we </a:t>
            </a:r>
            <a:r>
              <a:rPr lang="en-US" sz="4400" b="1" dirty="0" smtClean="0">
                <a:solidFill>
                  <a:srgbClr val="002060"/>
                </a:solidFill>
              </a:rPr>
              <a:t>met </a:t>
            </a:r>
            <a:r>
              <a:rPr lang="en-US" sz="4400" b="1" dirty="0">
                <a:solidFill>
                  <a:srgbClr val="002060"/>
                </a:solidFill>
              </a:rPr>
              <a:t>in each others’ virtual spaces, sharing perspectives, </a:t>
            </a:r>
            <a:r>
              <a:rPr lang="en-US" sz="4400" b="1" dirty="0" smtClean="0">
                <a:solidFill>
                  <a:srgbClr val="002060"/>
                </a:solidFill>
              </a:rPr>
              <a:t>and making </a:t>
            </a:r>
            <a:r>
              <a:rPr lang="en-US" sz="4400" b="1" dirty="0">
                <a:solidFill>
                  <a:srgbClr val="002060"/>
                </a:solidFill>
              </a:rPr>
              <a:t>plans. </a:t>
            </a:r>
            <a:r>
              <a:rPr lang="en-US" sz="4400" b="1" dirty="0" smtClean="0">
                <a:solidFill>
                  <a:srgbClr val="002060"/>
                </a:solidFill>
              </a:rPr>
              <a:t>We </a:t>
            </a:r>
            <a:r>
              <a:rPr lang="en-US" sz="4400" b="1" dirty="0">
                <a:solidFill>
                  <a:srgbClr val="002060"/>
                </a:solidFill>
              </a:rPr>
              <a:t>made new connections as well. 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Adaptability </a:t>
            </a:r>
            <a:r>
              <a:rPr lang="en-US" sz="4400" b="1" dirty="0">
                <a:solidFill>
                  <a:srgbClr val="002060"/>
                </a:solidFill>
              </a:rPr>
              <a:t>is </a:t>
            </a:r>
            <a:r>
              <a:rPr lang="en-US" sz="4400" b="1" dirty="0" smtClean="0">
                <a:solidFill>
                  <a:srgbClr val="002060"/>
                </a:solidFill>
              </a:rPr>
              <a:t>amazing, isn’t it?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77" y="202430"/>
            <a:ext cx="9212594" cy="49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347855"/>
            <a:ext cx="10515600" cy="135558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The SEOW Prevention Data Portal remained </a:t>
            </a:r>
            <a:r>
              <a:rPr lang="en-US" sz="4400" b="1" dirty="0" smtClean="0">
                <a:solidFill>
                  <a:srgbClr val="002060"/>
                </a:solidFill>
              </a:rPr>
              <a:t>our keystone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a </a:t>
            </a:r>
            <a:r>
              <a:rPr lang="en-US" sz="4400" b="1" dirty="0">
                <a:solidFill>
                  <a:srgbClr val="002060"/>
                </a:solidFill>
              </a:rPr>
              <a:t>center for prevention data, visualizations, and products. 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We </a:t>
            </a:r>
            <a:r>
              <a:rPr lang="en-US" sz="4400" b="1" dirty="0">
                <a:solidFill>
                  <a:srgbClr val="002060"/>
                </a:solidFill>
              </a:rPr>
              <a:t>pushed forward, despite </a:t>
            </a:r>
            <a:r>
              <a:rPr lang="en-US" sz="4400" b="1" dirty="0" smtClean="0">
                <a:solidFill>
                  <a:srgbClr val="002060"/>
                </a:solidFill>
              </a:rPr>
              <a:t>challenges that delayed updates and enhancements</a:t>
            </a:r>
            <a:r>
              <a:rPr lang="en-US" sz="4400" b="1" dirty="0" smtClean="0"/>
              <a:t>.</a:t>
            </a:r>
            <a:endParaRPr lang="en-US" sz="44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0" y="176429"/>
            <a:ext cx="8896879" cy="48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5643418"/>
            <a:ext cx="10515600" cy="93994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We updated </a:t>
            </a:r>
            <a:r>
              <a:rPr lang="en-US" sz="4400" b="1" dirty="0" smtClean="0">
                <a:solidFill>
                  <a:srgbClr val="002060"/>
                </a:solidFill>
              </a:rPr>
              <a:t>and expanded our </a:t>
            </a:r>
            <a:r>
              <a:rPr lang="en-US" sz="4400" b="1" dirty="0">
                <a:solidFill>
                  <a:srgbClr val="002060"/>
                </a:solidFill>
              </a:rPr>
              <a:t>Indicator dashboard, </a:t>
            </a:r>
            <a:r>
              <a:rPr lang="en-US" sz="4400" b="1" dirty="0" smtClean="0">
                <a:solidFill>
                  <a:srgbClr val="002060"/>
                </a:solidFill>
              </a:rPr>
              <a:t>and developed data products. We accepted your generous feedback, and applied it,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with </a:t>
            </a:r>
            <a:r>
              <a:rPr lang="en-US" sz="4400" b="1" dirty="0">
                <a:solidFill>
                  <a:srgbClr val="002060"/>
                </a:solidFill>
              </a:rPr>
              <a:t>the ongoing goal </a:t>
            </a:r>
            <a:r>
              <a:rPr lang="en-US" sz="4400" b="1" dirty="0" smtClean="0">
                <a:solidFill>
                  <a:srgbClr val="002060"/>
                </a:solidFill>
              </a:rPr>
              <a:t>to </a:t>
            </a:r>
            <a:r>
              <a:rPr lang="en-US" sz="4400" b="1" dirty="0">
                <a:solidFill>
                  <a:srgbClr val="002060"/>
                </a:solidFill>
              </a:rPr>
              <a:t>maximize usefulness and </a:t>
            </a:r>
            <a:r>
              <a:rPr lang="en-US" sz="4400" b="1" dirty="0" smtClean="0">
                <a:solidFill>
                  <a:srgbClr val="002060"/>
                </a:solidFill>
              </a:rPr>
              <a:t>usability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for our end users.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48" y="164270"/>
            <a:ext cx="9731701" cy="52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5771186"/>
            <a:ext cx="10515600" cy="87683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With SEOW guidance, </a:t>
            </a:r>
            <a:r>
              <a:rPr lang="en-US" sz="4400" b="1" dirty="0" smtClean="0">
                <a:solidFill>
                  <a:srgbClr val="002060"/>
                </a:solidFill>
              </a:rPr>
              <a:t>we </a:t>
            </a:r>
            <a:r>
              <a:rPr lang="en-US" sz="4400" b="1" dirty="0">
                <a:solidFill>
                  <a:srgbClr val="002060"/>
                </a:solidFill>
              </a:rPr>
              <a:t>published updated state Epidemiological Profiles across substances, </a:t>
            </a:r>
            <a:r>
              <a:rPr lang="en-US" sz="4400" b="1" dirty="0" smtClean="0">
                <a:solidFill>
                  <a:srgbClr val="002060"/>
                </a:solidFill>
              </a:rPr>
              <a:t>and worked on </a:t>
            </a:r>
            <a:r>
              <a:rPr lang="en-US" sz="4400" b="1" dirty="0">
                <a:solidFill>
                  <a:srgbClr val="002060"/>
                </a:solidFill>
              </a:rPr>
              <a:t>mental health, suicide and problem gambling profiles, </a:t>
            </a:r>
            <a:r>
              <a:rPr lang="en-US" sz="4400" b="1" dirty="0" smtClean="0">
                <a:solidFill>
                  <a:srgbClr val="002060"/>
                </a:solidFill>
              </a:rPr>
              <a:t>too, coming </a:t>
            </a:r>
            <a:r>
              <a:rPr lang="en-US" sz="4400" b="1" dirty="0">
                <a:solidFill>
                  <a:srgbClr val="002060"/>
                </a:solidFill>
              </a:rPr>
              <a:t>soon.</a:t>
            </a:r>
            <a:endParaRPr lang="en-US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27" y="358678"/>
            <a:ext cx="9846346" cy="51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831</Words>
  <Application>Microsoft Office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Sussman,Jennifer E.</dc:creator>
  <cp:lastModifiedBy>Sussman,Jennifer E.</cp:lastModifiedBy>
  <cp:revision>41</cp:revision>
  <dcterms:created xsi:type="dcterms:W3CDTF">2021-03-03T11:45:40Z</dcterms:created>
  <dcterms:modified xsi:type="dcterms:W3CDTF">2021-05-10T19:04:25Z</dcterms:modified>
</cp:coreProperties>
</file>